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 showGuides="1">
      <p:cViewPr varScale="1">
        <p:scale>
          <a:sx n="59" d="100"/>
          <a:sy n="59" d="100"/>
        </p:scale>
        <p:origin x="2491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5.21\&#1050;&#1088;&#1072;&#1089;&#1086;&#1090;&#1072;%202021%20-4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ru-RU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 ДОЛГ</a:t>
            </a:r>
            <a:r>
              <a:rPr lang="ru-RU" sz="1400" baseline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КОНСОЛИДИРОВАННОГО БЮДЖЕТА НОВОКУБАНСКОГО РАЙОНА</a:t>
            </a:r>
            <a:endParaRPr lang="ru-RU" sz="1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3715965945781208"/>
          <c:y val="1.501818449709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235684965150306"/>
          <c:y val="0.52419500336026048"/>
          <c:w val="0.72028406206727669"/>
          <c:h val="0.371675634878752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01.05.2021г.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12.8</c:v>
                </c:pt>
                <c:pt idx="1">
                  <c:v>12.8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F-4B38-96B7-2E47E795D61E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01.05.2021г.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EF-4B38-96B7-2E47E795D61E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01.05.2021г.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EF-4B38-96B7-2E47E795D6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52507824"/>
        <c:axId val="252508208"/>
      </c:barChart>
      <c:catAx>
        <c:axId val="2525078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2508208"/>
        <c:crosses val="autoZero"/>
        <c:auto val="1"/>
        <c:lblAlgn val="ctr"/>
        <c:lblOffset val="100"/>
        <c:noMultiLvlLbl val="0"/>
      </c:catAx>
      <c:valAx>
        <c:axId val="25250820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52507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341146400587689E-2"/>
          <c:y val="0.31075305919019974"/>
          <c:w val="0.85283070866141741"/>
          <c:h val="0.19420539235364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ru-RU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МУНИЦИПАЛЬНЫЙ</a:t>
            </a:r>
            <a:r>
              <a:rPr lang="ru-RU" sz="1400" baseline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ДОЛГ МУНИЦИПАЛЬНОГО ОБРАЗОВАНИЯ НОВОКУБАНСКИЙ РАЙОН</a:t>
            </a:r>
            <a:endParaRPr lang="ru-RU" sz="1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3698030213103058"/>
          <c:y val="0.50084573279674349"/>
          <c:w val="0.66301969786896942"/>
          <c:h val="0.395400151315485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01.05.2021г.</c:v>
                </c:pt>
              </c:strCache>
            </c:strRef>
          </c:cat>
          <c:val>
            <c:numRef>
              <c:f>'Осн параметры'!$B$10:$B$12</c:f>
              <c:numCache>
                <c:formatCode>#\ ##0.0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2-4519-86DC-6C5EC6605A49}"/>
            </c:ext>
          </c:extLst>
        </c:ser>
        <c:ser>
          <c:idx val="1"/>
          <c:order val="1"/>
          <c:tx>
            <c:strRef>
              <c:f>'Осн параметры'!$C$9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01.05.2021г.</c:v>
                </c:pt>
              </c:strCache>
            </c:strRef>
          </c:cat>
          <c:val>
            <c:numRef>
              <c:f>'Осн параметры'!$C$10:$C$12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02-4519-86DC-6C5EC6605A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95841576"/>
        <c:axId val="495841960"/>
      </c:barChart>
      <c:catAx>
        <c:axId val="4958415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95841960"/>
        <c:crosses val="autoZero"/>
        <c:auto val="1"/>
        <c:lblAlgn val="ctr"/>
        <c:lblOffset val="100"/>
        <c:noMultiLvlLbl val="0"/>
      </c:catAx>
      <c:valAx>
        <c:axId val="4958419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9584157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437194524118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F-4FFA-ACFE-05557F2327BD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F-4FFA-ACFE-05557F232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8207800"/>
        <c:axId val="23821637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6316450581497505E-2"/>
                  <c:y val="-6.0012302249991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AF-4FFA-ACFE-05557F2327BD}"/>
                </c:ext>
              </c:extLst>
            </c:dLbl>
            <c:dLbl>
              <c:idx val="3"/>
              <c:layout>
                <c:manualLayout>
                  <c:x val="-1.3442517831418432E-2"/>
                  <c:y val="-4.7256498123676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AF-4FFA-ACFE-05557F2327BD}"/>
                </c:ext>
              </c:extLst>
            </c:dLbl>
            <c:dLbl>
              <c:idx val="7"/>
              <c:layout>
                <c:manualLayout>
                  <c:x val="-2.7907633838117726E-2"/>
                  <c:y val="-6.1003843032382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AF-4FFA-ACFE-05557F2327BD}"/>
                </c:ext>
              </c:extLst>
            </c:dLbl>
            <c:dLbl>
              <c:idx val="9"/>
              <c:layout>
                <c:manualLayout>
                  <c:x val="-5.5796674982139305E-2"/>
                  <c:y val="-6.4440679259559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AF-4FFA-ACFE-05557F2327BD}"/>
                </c:ext>
              </c:extLst>
            </c:dLbl>
            <c:dLbl>
              <c:idx val="11"/>
              <c:layout>
                <c:manualLayout>
                  <c:x val="-5.9515213801342323E-2"/>
                  <c:y val="-6.1003843032382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AF-4FFA-ACFE-05557F2327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AF-4FFA-ACFE-05557F2327BD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6988861954E-2"/>
                  <c:y val="2.7772613502869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AF-4FFA-ACFE-05557F2327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конс'!$B$5:$E$5</c:f>
              <c:numCache>
                <c:formatCode>0.0</c:formatCode>
                <c:ptCount val="4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2AF-4FFA-ACFE-05557F232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216760"/>
        <c:axId val="238217144"/>
      </c:lineChart>
      <c:catAx>
        <c:axId val="23820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8216376"/>
        <c:crosses val="autoZero"/>
        <c:auto val="1"/>
        <c:lblAlgn val="ctr"/>
        <c:lblOffset val="100"/>
        <c:noMultiLvlLbl val="0"/>
      </c:catAx>
      <c:valAx>
        <c:axId val="23821637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8207800"/>
        <c:crosses val="autoZero"/>
        <c:crossBetween val="between"/>
      </c:valAx>
      <c:catAx>
        <c:axId val="238216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8217144"/>
        <c:crosses val="autoZero"/>
        <c:auto val="1"/>
        <c:lblAlgn val="ctr"/>
        <c:lblOffset val="100"/>
        <c:noMultiLvlLbl val="0"/>
      </c:catAx>
      <c:valAx>
        <c:axId val="23821714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821676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317365003936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4-4F4E-A2E1-277C7B3B002C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4-4F4E-A2E1-277C7B3B0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8322880"/>
        <c:axId val="23840364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E4-4F4E-A2E1-277C7B3B002C}"/>
                </c:ext>
              </c:extLst>
            </c:dLbl>
            <c:dLbl>
              <c:idx val="7"/>
              <c:layout>
                <c:manualLayout>
                  <c:x val="-2.7907633838117726E-2"/>
                  <c:y val="-6.6773663316813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E4-4F4E-A2E1-277C7B3B002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E4-4F4E-A2E1-277C7B3B002C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4-4F4E-A2E1-277C7B3B002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E4-4F4E-A2E1-277C7B3B0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285232"/>
        <c:axId val="237636728"/>
      </c:lineChart>
      <c:catAx>
        <c:axId val="2383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8403648"/>
        <c:crosses val="autoZero"/>
        <c:auto val="1"/>
        <c:lblAlgn val="ctr"/>
        <c:lblOffset val="100"/>
        <c:noMultiLvlLbl val="0"/>
      </c:catAx>
      <c:valAx>
        <c:axId val="23840364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8322880"/>
        <c:crosses val="autoZero"/>
        <c:crossBetween val="between"/>
      </c:valAx>
      <c:catAx>
        <c:axId val="238285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7636728"/>
        <c:crosses val="autoZero"/>
        <c:auto val="1"/>
        <c:lblAlgn val="ctr"/>
        <c:lblOffset val="100"/>
        <c:noMultiLvlLbl val="0"/>
      </c:catAx>
      <c:valAx>
        <c:axId val="237636728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8285232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148.22438067029375</c:v>
                </c:pt>
                <c:pt idx="1">
                  <c:v>118.01484786166255</c:v>
                </c:pt>
                <c:pt idx="2">
                  <c:v>113.85193580666704</c:v>
                </c:pt>
                <c:pt idx="3">
                  <c:v>138.88441111304252</c:v>
                </c:pt>
                <c:pt idx="4">
                  <c:v>108.88122388365487</c:v>
                </c:pt>
                <c:pt idx="5">
                  <c:v>132.25118102125069</c:v>
                </c:pt>
                <c:pt idx="6">
                  <c:v>97.226633728588737</c:v>
                </c:pt>
                <c:pt idx="7">
                  <c:v>105.16563154372547</c:v>
                </c:pt>
                <c:pt idx="8">
                  <c:v>103.68716641321241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4-4A49-A5F7-C1A8B25A5D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7637512"/>
        <c:axId val="237637904"/>
      </c:barChart>
      <c:catAx>
        <c:axId val="2376375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37637904"/>
        <c:crosses val="autoZero"/>
        <c:auto val="1"/>
        <c:lblAlgn val="ctr"/>
        <c:lblOffset val="100"/>
        <c:noMultiLvlLbl val="0"/>
      </c:catAx>
      <c:valAx>
        <c:axId val="237637904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37637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Структура</a:t>
            </a:r>
            <a:r>
              <a:rPr lang="ru-RU" sz="1400" baseline="0">
                <a:solidFill>
                  <a:schemeClr val="tx1"/>
                </a:solidFill>
              </a:rPr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1117770150921527"/>
          <c:y val="5.74241181296144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521156428826747E-2"/>
          <c:y val="0.22707879829213312"/>
          <c:w val="0.39239857302984771"/>
          <c:h val="0.7303957032032193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147.18770738000001</c:v>
                </c:pt>
                <c:pt idx="1">
                  <c:v>66.321443639999998</c:v>
                </c:pt>
                <c:pt idx="2">
                  <c:v>27.399855819999999</c:v>
                </c:pt>
                <c:pt idx="3">
                  <c:v>18.211433590000002</c:v>
                </c:pt>
                <c:pt idx="4">
                  <c:v>9.4858318600000011</c:v>
                </c:pt>
                <c:pt idx="5">
                  <c:v>191.80298740000001</c:v>
                </c:pt>
                <c:pt idx="6" formatCode="0.0">
                  <c:v>18.357764569999997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4-49B9-893D-BD25F52DF2B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946117301666074"/>
          <c:y val="0.29992054930787465"/>
          <c:w val="0.39443040917813876"/>
          <c:h val="0.573251600317802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>
                <a:solidFill>
                  <a:schemeClr val="tx1"/>
                </a:solidFill>
              </a:rPr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3475850374608898"/>
          <c:y val="5.74241366759046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033283960747782E-2"/>
          <c:y val="0.21498556806778762"/>
          <c:w val="0.4595663760074471"/>
          <c:h val="0.7293162490605600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111.49074915</c:v>
                </c:pt>
                <c:pt idx="1">
                  <c:v>45.73761717</c:v>
                </c:pt>
                <c:pt idx="2">
                  <c:v>10.481973229999999</c:v>
                </c:pt>
                <c:pt idx="3">
                  <c:v>167.69056861000001</c:v>
                </c:pt>
                <c:pt idx="4" formatCode="0.0">
                  <c:v>14.124939029999998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3-4155-9B8D-2AA1BA21A8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743504330175196"/>
          <c:y val="0.2960779443838516"/>
          <c:w val="0.44705716189445827"/>
          <c:h val="0.515308958326806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1,7%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1,9%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67,6%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8,4 %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774,0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45FA-88FF-4256-B5ED-F8142FA5550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02.06.2021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31680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4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2 452,6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818,3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795,2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287,0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1 657,4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531,4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2637,1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774,0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63464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4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1 942,8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662,7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465,2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1477,6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481,0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2087,4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633,7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908981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522535"/>
              </p:ext>
            </p:extLst>
          </p:nvPr>
        </p:nvGraphicFramePr>
        <p:xfrm>
          <a:off x="0" y="6385437"/>
          <a:ext cx="4140926" cy="2660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163013"/>
              </p:ext>
            </p:extLst>
          </p:nvPr>
        </p:nvGraphicFramePr>
        <p:xfrm>
          <a:off x="3239588" y="6308036"/>
          <a:ext cx="3634251" cy="2815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консолидированный 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районный бюджет</a:t>
            </a:r>
            <a:endParaRPr lang="ru-RU" sz="1600" b="0" strike="noStrike" spc="-1" dirty="0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111746"/>
              </p:ext>
            </p:extLst>
          </p:nvPr>
        </p:nvGraphicFramePr>
        <p:xfrm>
          <a:off x="26640" y="1161363"/>
          <a:ext cx="6830640" cy="369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678748"/>
              </p:ext>
            </p:extLst>
          </p:nvPr>
        </p:nvGraphicFramePr>
        <p:xfrm>
          <a:off x="26640" y="5197099"/>
          <a:ext cx="6830640" cy="394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500" y="392269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01" y="6730094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79411"/>
              </p:ext>
            </p:extLst>
          </p:nvPr>
        </p:nvGraphicFramePr>
        <p:xfrm>
          <a:off x="5490101" y="4230866"/>
          <a:ext cx="965200" cy="169451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223072003"/>
                    </a:ext>
                  </a:extLst>
                </a:gridCol>
              </a:tblGrid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0556098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91106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4745973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0134081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070556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7898619"/>
                  </a:ext>
                </a:extLst>
              </a:tr>
              <a:tr h="24207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42448"/>
              </p:ext>
            </p:extLst>
          </p:nvPr>
        </p:nvGraphicFramePr>
        <p:xfrm>
          <a:off x="5377616" y="7086139"/>
          <a:ext cx="965200" cy="153622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112862322"/>
                    </a:ext>
                  </a:extLst>
                </a:gridCol>
              </a:tblGrid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669563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609958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9746963"/>
                  </a:ext>
                </a:extLst>
              </a:tr>
              <a:tr h="2969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89494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6024891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880714"/>
              </p:ext>
            </p:extLst>
          </p:nvPr>
        </p:nvGraphicFramePr>
        <p:xfrm>
          <a:off x="26640" y="681441"/>
          <a:ext cx="6804720" cy="281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83622"/>
              </p:ext>
            </p:extLst>
          </p:nvPr>
        </p:nvGraphicFramePr>
        <p:xfrm>
          <a:off x="142240" y="3253740"/>
          <a:ext cx="5763260" cy="309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8" name="CustomShape 9"/>
          <p:cNvSpPr/>
          <p:nvPr/>
        </p:nvSpPr>
        <p:spPr>
          <a:xfrm>
            <a:off x="1445480" y="4816250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478,8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279150"/>
              </p:ext>
            </p:extLst>
          </p:nvPr>
        </p:nvGraphicFramePr>
        <p:xfrm>
          <a:off x="413699" y="6126051"/>
          <a:ext cx="4913658" cy="309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3" name="CustomShape 4"/>
          <p:cNvSpPr/>
          <p:nvPr/>
        </p:nvSpPr>
        <p:spPr>
          <a:xfrm>
            <a:off x="1445480" y="7614293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349,5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3084653366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2021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апрель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latin typeface="Times New Roman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05876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январь-апрель 2021 года муниципальные программы Новокубанского района исполнены в сумме 709,9 млн. руб., что составляет 29,2 %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78279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апрель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5699</TotalTime>
  <Words>633</Words>
  <Application>Microsoft Office PowerPoint</Application>
  <PresentationFormat>Экран (4:3)</PresentationFormat>
  <Paragraphs>259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573</cp:revision>
  <cp:lastPrinted>2020-09-03T14:39:26Z</cp:lastPrinted>
  <dcterms:modified xsi:type="dcterms:W3CDTF">2021-06-02T13:35:22Z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